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4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7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53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2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7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5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264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48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8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8876D-E0A6-4431-AC11-3C069064C3BA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070EE-487F-4946-8909-86743AFB6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7164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924" y="132511"/>
            <a:ext cx="10769600" cy="14351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Lincoln Had Not Freed the Slaves</a:t>
            </a:r>
            <a:br>
              <a:rPr lang="en-US" dirty="0" smtClean="0"/>
            </a:br>
            <a:r>
              <a:rPr lang="en-US" sz="2700" b="1" dirty="0" smtClean="0"/>
              <a:t>The Inevitable Results of no Emancipation Proclamation </a:t>
            </a:r>
            <a:br>
              <a:rPr lang="en-US" sz="2700" b="1" dirty="0" smtClean="0"/>
            </a:br>
            <a:r>
              <a:rPr lang="en-US" sz="2700" b="1" dirty="0" smtClean="0"/>
              <a:t>Tom Wicker</a:t>
            </a:r>
            <a:endParaRPr lang="en-US" sz="27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519" y="2266949"/>
            <a:ext cx="2810193" cy="3181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416" y="1925619"/>
            <a:ext cx="2452688" cy="38640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472" y="2473852"/>
            <a:ext cx="3455988" cy="2767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80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Background to the Emancipation Proclamation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00100"/>
            <a:ext cx="11772900" cy="5956300"/>
          </a:xfrm>
        </p:spPr>
        <p:txBody>
          <a:bodyPr>
            <a:normAutofit/>
          </a:bodyPr>
          <a:lstStyle/>
          <a:p>
            <a:r>
              <a:rPr lang="en-US" b="1" dirty="0" smtClean="0"/>
              <a:t>September 22, 1862 Cabinet meeting “let’s take the moral high ground”</a:t>
            </a:r>
          </a:p>
          <a:p>
            <a:r>
              <a:rPr lang="en-US" b="1" dirty="0"/>
              <a:t> </a:t>
            </a:r>
            <a:r>
              <a:rPr lang="en-US" b="1" dirty="0" smtClean="0"/>
              <a:t>Military Victories of the North limited to the West</a:t>
            </a:r>
          </a:p>
          <a:p>
            <a:r>
              <a:rPr lang="en-US" b="1" dirty="0" smtClean="0"/>
              <a:t>The Confederacy Victories at 2</a:t>
            </a:r>
            <a:r>
              <a:rPr lang="en-US" b="1" baseline="30000" dirty="0" smtClean="0"/>
              <a:t>nd</a:t>
            </a:r>
            <a:r>
              <a:rPr lang="en-US" b="1" dirty="0" smtClean="0"/>
              <a:t> battle of Bull Run, stopped the Northern approach to Richmond the Confederate Capital and Lee was planning to invade Maryland and Pennsylvania. </a:t>
            </a:r>
          </a:p>
          <a:p>
            <a:r>
              <a:rPr lang="en-US" b="1" dirty="0" smtClean="0"/>
              <a:t>Finally a Northern Victory at Antietam “bloodiest day in American history” to date. </a:t>
            </a:r>
          </a:p>
          <a:p>
            <a:r>
              <a:rPr lang="en-US" b="1" dirty="0" smtClean="0"/>
              <a:t>There was a threat from England and France for a brokered peace.</a:t>
            </a:r>
          </a:p>
          <a:p>
            <a:r>
              <a:rPr lang="en-US" b="1" dirty="0" smtClean="0"/>
              <a:t>The Emancipation Proclamation created a sense that the war was “a moral crusade against slavery!”</a:t>
            </a:r>
          </a:p>
          <a:p>
            <a:r>
              <a:rPr lang="en-US" b="1" dirty="0" smtClean="0"/>
              <a:t>Lincoln in defense of the proclamation wrote: “if I could save the Union without freeing slaves I would do it and if I could save the Union by freeing the slaves than I would do that.”</a:t>
            </a:r>
          </a:p>
        </p:txBody>
      </p:sp>
    </p:spTree>
    <p:extLst>
      <p:ext uri="{BB962C8B-B14F-4D97-AF65-F5344CB8AC3E}">
        <p14:creationId xmlns:p14="http://schemas.microsoft.com/office/powerpoint/2010/main" val="416102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365125"/>
            <a:ext cx="11899900" cy="1325563"/>
          </a:xfrm>
        </p:spPr>
        <p:txBody>
          <a:bodyPr/>
          <a:lstStyle/>
          <a:p>
            <a:pPr algn="ctr"/>
            <a:r>
              <a:rPr lang="en-US" b="1" dirty="0" smtClean="0"/>
              <a:t>What the Emancipation Proclamation Actually Did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Freed slaves in states under rebellion and in part of states in rebellion.</a:t>
            </a:r>
          </a:p>
          <a:p>
            <a:endParaRPr lang="en-US" b="1" dirty="0"/>
          </a:p>
          <a:p>
            <a:r>
              <a:rPr lang="en-US" b="1" dirty="0" smtClean="0"/>
              <a:t>IT DID NOT free slaves in D.C. Northern states or slave border states like Kentucky that did not secede from the Union.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8783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Lincoln – Father Abraham and the </a:t>
            </a:r>
            <a:br>
              <a:rPr lang="en-US" b="1" dirty="0" smtClean="0"/>
            </a:br>
            <a:r>
              <a:rPr lang="en-US" b="1" dirty="0" smtClean="0"/>
              <a:t>“Great Emancipator”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180,000 new Black troops</a:t>
            </a:r>
          </a:p>
          <a:p>
            <a:r>
              <a:rPr lang="en-US" b="1" dirty="0" smtClean="0"/>
              <a:t>The French and/or British recognition would have recognized “chattel slavery.”</a:t>
            </a:r>
          </a:p>
          <a:p>
            <a:r>
              <a:rPr lang="en-US" b="1" dirty="0" smtClean="0"/>
              <a:t>McClellan might have won the 1864 election.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4358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Wicker Wondered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Would the civil rights been more violent?  No emancipation, no constitutional amendment. </a:t>
            </a:r>
          </a:p>
          <a:p>
            <a:r>
              <a:rPr lang="en-US" b="1" dirty="0" smtClean="0"/>
              <a:t>Gradual versus sudden emancipation. – compensation and resettlement in Africa</a:t>
            </a:r>
          </a:p>
          <a:p>
            <a:r>
              <a:rPr lang="en-US" b="1" dirty="0" smtClean="0"/>
              <a:t>If recognition of the Confederacy had come, the Proclamation would   have been seen as a war measure only and not as a moral measure?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951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Wicker’s Speculations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Slavery would have continued in South and border states</a:t>
            </a:r>
          </a:p>
          <a:p>
            <a:r>
              <a:rPr lang="en-US" b="1" dirty="0" smtClean="0"/>
              <a:t>World opinion and the inefficiency of the slavery would have gradually ended it with compensation to the Slave owners. </a:t>
            </a:r>
          </a:p>
          <a:p>
            <a:r>
              <a:rPr lang="en-US" b="1" dirty="0" smtClean="0"/>
              <a:t>No 13</a:t>
            </a:r>
            <a:r>
              <a:rPr lang="en-US" b="1" baseline="30000" dirty="0" smtClean="0"/>
              <a:t>th</a:t>
            </a:r>
            <a:r>
              <a:rPr lang="en-US" b="1" dirty="0" smtClean="0"/>
              <a:t> (abolition), 14</a:t>
            </a:r>
            <a:r>
              <a:rPr lang="en-US" b="1" baseline="30000" dirty="0" smtClean="0"/>
              <a:t>th </a:t>
            </a:r>
            <a:r>
              <a:rPr lang="en-US" b="1" dirty="0" smtClean="0"/>
              <a:t> (equal protection under the law), 15</a:t>
            </a:r>
            <a:r>
              <a:rPr lang="en-US" b="1" baseline="30000" dirty="0" smtClean="0"/>
              <a:t>th</a:t>
            </a:r>
            <a:r>
              <a:rPr lang="en-US" b="1" dirty="0" smtClean="0"/>
              <a:t> ( right to vote regardless of race or color) amendments </a:t>
            </a:r>
          </a:p>
          <a:p>
            <a:r>
              <a:rPr lang="en-US" b="1" dirty="0" smtClean="0"/>
              <a:t>No Ku Klux Klan born of Southern resentment of occupation</a:t>
            </a:r>
          </a:p>
          <a:p>
            <a:r>
              <a:rPr lang="en-US" b="1" dirty="0" smtClean="0"/>
              <a:t>BUT the south would have maintained peonage “separate but equal” under sharecropping and under systems.</a:t>
            </a:r>
          </a:p>
          <a:p>
            <a:r>
              <a:rPr lang="en-US" b="1" dirty="0" smtClean="0"/>
              <a:t>Probable reconciliation of North and South with a stalemate in the slave issue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885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Wicker’s Psychological 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“In winning freedom for slaves more than a century ago, however, the nation finally accepted freedom for itself ….’’</a:t>
            </a:r>
          </a:p>
          <a:p>
            <a:r>
              <a:rPr lang="en-US" b="1" dirty="0" smtClean="0"/>
              <a:t>It began the “unfinished work” and “the great task remaining before us.”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27839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300" y="1825624"/>
            <a:ext cx="11861800" cy="4829175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smtClean="0"/>
              <a:t>Do you think a more gradual emancipation would have been better?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/>
              <a:t>What is the “unfinished work” left to be done?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smtClean="0"/>
              <a:t>Do you  </a:t>
            </a:r>
            <a:r>
              <a:rPr lang="en-US" sz="3600" b="1" dirty="0" smtClean="0"/>
              <a:t>think that Wicker made a strong, modest or weak case about how influential the Emancipation Proclamation was?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/>
              <a:t>Compare Obama’s endorsement of Gay Marriage to the Emancipation.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/>
              <a:t>What other kinds of Proclamations ought to be made today?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421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485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If Lincoln Had Not Freed the Slaves The Inevitable Results of no Emancipation Proclamation  Tom Wicker</vt:lpstr>
      <vt:lpstr>Background to the Emancipation Proclamation</vt:lpstr>
      <vt:lpstr>What the Emancipation Proclamation Actually Did</vt:lpstr>
      <vt:lpstr>Lincoln – Father Abraham and the  “Great Emancipator”</vt:lpstr>
      <vt:lpstr>What Wicker Wondered </vt:lpstr>
      <vt:lpstr>Wicker’s Speculations</vt:lpstr>
      <vt:lpstr>Wicker’s Psychological Conclusion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Lincoln Had Not Freed the Slaves The Inevitable Results of no Emancipation Proclamation  Tom Wicker</dc:title>
  <dc:creator>setup</dc:creator>
  <cp:lastModifiedBy>setup</cp:lastModifiedBy>
  <cp:revision>10</cp:revision>
  <dcterms:created xsi:type="dcterms:W3CDTF">2014-09-29T19:09:31Z</dcterms:created>
  <dcterms:modified xsi:type="dcterms:W3CDTF">2017-02-13T23:50:57Z</dcterms:modified>
</cp:coreProperties>
</file>